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41"/>
  </p:notesMasterIdLst>
  <p:handoutMasterIdLst>
    <p:handoutMasterId r:id="rId42"/>
  </p:handoutMasterIdLst>
  <p:sldIdLst>
    <p:sldId id="622" r:id="rId7"/>
    <p:sldId id="492" r:id="rId8"/>
    <p:sldId id="534" r:id="rId9"/>
    <p:sldId id="502" r:id="rId10"/>
    <p:sldId id="490" r:id="rId11"/>
    <p:sldId id="566" r:id="rId12"/>
    <p:sldId id="624" r:id="rId13"/>
    <p:sldId id="645" r:id="rId14"/>
    <p:sldId id="643" r:id="rId15"/>
    <p:sldId id="642" r:id="rId16"/>
    <p:sldId id="650" r:id="rId17"/>
    <p:sldId id="641" r:id="rId18"/>
    <p:sldId id="635" r:id="rId19"/>
    <p:sldId id="634" r:id="rId20"/>
    <p:sldId id="632" r:id="rId21"/>
    <p:sldId id="636" r:id="rId22"/>
    <p:sldId id="638" r:id="rId23"/>
    <p:sldId id="651" r:id="rId24"/>
    <p:sldId id="654" r:id="rId25"/>
    <p:sldId id="653" r:id="rId26"/>
    <p:sldId id="652" r:id="rId27"/>
    <p:sldId id="657" r:id="rId28"/>
    <p:sldId id="661" r:id="rId29"/>
    <p:sldId id="664" r:id="rId30"/>
    <p:sldId id="663" r:id="rId31"/>
    <p:sldId id="662" r:id="rId32"/>
    <p:sldId id="665" r:id="rId33"/>
    <p:sldId id="671" r:id="rId34"/>
    <p:sldId id="674" r:id="rId35"/>
    <p:sldId id="673" r:id="rId36"/>
    <p:sldId id="672" r:id="rId37"/>
    <p:sldId id="675" r:id="rId38"/>
    <p:sldId id="677" r:id="rId39"/>
    <p:sldId id="578" r:id="rId40"/>
  </p:sldIdLst>
  <p:sldSz cx="9144000" cy="6858000" type="screen4x3"/>
  <p:notesSz cx="6769100" cy="9906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90" autoAdjust="0"/>
    <p:restoredTop sz="94660"/>
  </p:normalViewPr>
  <p:slideViewPr>
    <p:cSldViewPr>
      <p:cViewPr>
        <p:scale>
          <a:sx n="87" d="100"/>
          <a:sy n="87" d="100"/>
        </p:scale>
        <p:origin x="-2358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33505" y="0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5AC42F43-1935-41A3-AAF9-94AC3286EBEA}" type="datetimeFigureOut">
              <a:rPr lang="tr-TR" smtClean="0"/>
              <a:pPr/>
              <a:t>18.10.2018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10145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33505" y="9410145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F2AD6D0D-3AF2-443D-85E1-10DD1DE9FF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374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33505" y="0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F786416-1972-4EDB-BF1F-7D3E424515B3}" type="datetimeFigureOut">
              <a:rPr lang="tr-TR" smtClean="0"/>
              <a:pPr/>
              <a:t>18.10.2018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594" y="4705073"/>
            <a:ext cx="5415912" cy="4457937"/>
          </a:xfrm>
          <a:prstGeom prst="rect">
            <a:avLst/>
          </a:prstGeom>
        </p:spPr>
        <p:txBody>
          <a:bodyPr vert="horz" lIns="91166" tIns="45583" rIns="91166" bIns="45583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08562"/>
            <a:ext cx="2934014" cy="495854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33505" y="9408562"/>
            <a:ext cx="2934014" cy="495854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D5F29753-BDEA-4529-95E9-998ADEE40D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228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9753-BDEA-4529-95E9-998ADEE40D52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7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5A93D324-1075-4E92-B858-7023A1019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2E62CCF6-BC90-4487-A446-E5C718363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12E257C5-5107-46AD-9410-2409B5254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03F7-2AB0-4EFF-BA4C-1827B9B846F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0CC7B03A-EF30-4A08-A6DC-ACF0BF7A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31CECC67-BB92-4A2D-BF5F-03FB0214F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49C-A8D5-4FD4-828E-888EE645B543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89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E7CE2873-1D22-474D-B394-42CB41259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B7A33798-8911-48BB-8503-F333492AE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4874E4FA-6B11-49B8-AD55-91B850D04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03F7-2AB0-4EFF-BA4C-1827B9B846F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0AFE87A5-B884-48EA-AAF4-C52DFB47E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48061809-9130-48EC-85A1-93D56109C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49C-A8D5-4FD4-828E-888EE645B543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1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="" xmlns:a16="http://schemas.microsoft.com/office/drawing/2014/main" id="{5254E130-FA04-4C5F-BEB1-C18C3D29E5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8B33D7B3-AF56-40F8-9621-9999362F4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B12D4685-DA66-44BE-BED8-592A98958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03F7-2AB0-4EFF-BA4C-1827B9B846F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376BD55F-55B1-4F15-AE5D-476F18F10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8D34B537-162E-4949-8238-53867B750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49C-A8D5-4FD4-828E-888EE645B543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03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37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84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7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1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93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78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7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10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6069BC7-877B-4A0D-9B43-DEA3739F0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2048579-9BFE-405B-BA81-621A1AD10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636CBFBB-0DF8-4462-AC9C-2593910A5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03F7-2AB0-4EFF-BA4C-1827B9B846F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EF26D5CB-0B55-4026-8ED1-E5B15627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77341197-996B-4547-96B3-7251C1F2D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49C-A8D5-4FD4-828E-888EE645B543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6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8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89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6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548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514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03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74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234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42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20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6BE747D7-8C29-4B90-8C0F-A9DEE83F3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FF6A8BC3-55AE-4A58-83F1-6BFAFB240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1F0AF00D-9548-4D5F-A13B-31042B56D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03F7-2AB0-4EFF-BA4C-1827B9B846F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AE2AB322-D8D6-4DD4-9B01-40E4246EE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9A34BCAB-1ED5-49E4-9B0A-B16C88F4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49C-A8D5-4FD4-828E-888EE645B543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278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836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607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66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00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39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183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73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79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028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E6606851-140F-4242-A33A-07D2573AB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258C9A5-AE27-414E-B004-170F9C203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73889FD5-2A3C-4E43-A148-EF0B69610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8746B9BB-EB86-47AE-B87E-84B7EFB9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03F7-2AB0-4EFF-BA4C-1827B9B846F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786F1F52-6563-4261-AF4B-F76C4BEF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F0F50ED8-3D96-4E4A-ACC5-A6614F929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49C-A8D5-4FD4-828E-888EE645B543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53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040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61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96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54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11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71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399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05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062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77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0CADD6EC-113B-453A-A61C-72985E903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95280715-16E6-4B97-8EA8-951383CD2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B993EF54-6E21-48C7-AA94-2B3691B17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6DF4A6F9-5B08-4C1A-985B-45CF3652B9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9537729D-AC4B-4FED-9BF3-889AF30F4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="" xmlns:a16="http://schemas.microsoft.com/office/drawing/2014/main" id="{819668AF-A136-4F7A-B4D2-D8F9EDE15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03F7-2AB0-4EFF-BA4C-1827B9B846F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 Bilgi Yer Tutucusu 7">
            <a:extLst>
              <a:ext uri="{FF2B5EF4-FFF2-40B4-BE49-F238E27FC236}">
                <a16:creationId xmlns="" xmlns:a16="http://schemas.microsoft.com/office/drawing/2014/main" id="{EFFD3DF1-D6D4-4285-86C5-64AADDC7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>
            <a:extLst>
              <a:ext uri="{FF2B5EF4-FFF2-40B4-BE49-F238E27FC236}">
                <a16:creationId xmlns="" xmlns:a16="http://schemas.microsoft.com/office/drawing/2014/main" id="{C473EC33-B19C-437A-8D12-1E3658DAE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49C-A8D5-4FD4-828E-888EE645B543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6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230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89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354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87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913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39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71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61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758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221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0707FA4C-847D-4AE8-B99F-2260B7539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FCB713BF-2843-4753-B133-EAEFF818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03F7-2AB0-4EFF-BA4C-1827B9B846F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3430D3D2-EEB2-491E-B12D-531CB487D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CB1DB0ED-5E59-48D1-8ECA-5816639BE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49C-A8D5-4FD4-828E-888EE645B543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8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0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540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304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65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209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983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0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="" xmlns:a16="http://schemas.microsoft.com/office/drawing/2014/main" id="{50AB3CA0-F5EC-4CDB-B790-94A385A33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03F7-2AB0-4EFF-BA4C-1827B9B846F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204DE942-0AB9-4CC6-A8D2-1B82A0834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3540BCE6-7C67-4705-AA0F-4E10ACDA1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49C-A8D5-4FD4-828E-888EE645B543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2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7D3A66C-F0A3-4F05-997A-6D4B47EAA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710B7C8-6013-4C8C-A2BA-02CD83A3A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5CFE3AC3-E3DF-47A4-AD38-F26AB55C2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F476A2E5-3C3A-472F-B547-D9E25D149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03F7-2AB0-4EFF-BA4C-1827B9B846F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A22CC0D1-C342-4969-930A-3187CDDE5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97E97FED-080C-4451-951F-308C9E174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49C-A8D5-4FD4-828E-888EE645B543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04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91C176B-1E23-4CE0-AE78-933F077DC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="" xmlns:a16="http://schemas.microsoft.com/office/drawing/2014/main" id="{E559A138-E75C-43BD-BE3B-52469C89D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63DA825B-55CF-4408-A777-CBF76AAA5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1945E540-3CD3-4433-94D0-D639E3ACC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03F7-2AB0-4EFF-BA4C-1827B9B846F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F209501E-63B3-4BFF-AA5A-C78D63FC0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871673AE-88AE-4511-9F57-F9FDDE8B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49C-A8D5-4FD4-828E-888EE645B543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75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="" xmlns:a16="http://schemas.microsoft.com/office/drawing/2014/main" id="{3A6101FC-F0AA-43A6-A7E6-C36B9EAE9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AD460CB2-F7EB-4E27-A353-0D90AFCDD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DD7465FA-0EC1-44D8-81C5-05048B684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903F7-2AB0-4EFF-BA4C-1827B9B846F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9B005453-8FDC-4851-B94B-AAA687FDB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DB6CDEAD-1A11-4AEF-BCAB-07E5AB52C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7249C-A8D5-4FD4-828E-888EE645B543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91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561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971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35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903F7-2AB0-4EFF-BA4C-1827B9B846F6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18.10.2018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7249C-A8D5-4FD4-828E-888EE645B543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30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832" y="-46442"/>
            <a:ext cx="9144000" cy="6858000"/>
          </a:xfrm>
          <a:prstGeom prst="rect">
            <a:avLst/>
          </a:prstGeom>
        </p:spPr>
      </p:pic>
      <p:sp>
        <p:nvSpPr>
          <p:cNvPr id="6" name="Metin kutusu 2"/>
          <p:cNvSpPr txBox="1"/>
          <p:nvPr/>
        </p:nvSpPr>
        <p:spPr>
          <a:xfrm>
            <a:off x="107504" y="458112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b="1" i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DÖNER SERMAYE </a:t>
            </a:r>
          </a:p>
          <a:p>
            <a:pPr algn="ctr"/>
            <a:r>
              <a:rPr lang="tr-TR" b="1" i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BÜTÇE VE MUHASEBE İŞLEMLERİ </a:t>
            </a:r>
          </a:p>
          <a:p>
            <a:pPr algn="ctr"/>
            <a:r>
              <a:rPr lang="tr-TR" b="1" i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DAİRESİ BAŞKANLIĞI</a:t>
            </a:r>
            <a:endParaRPr lang="tr-TR" b="1" i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2"/>
          <p:cNvSpPr txBox="1"/>
          <p:nvPr/>
        </p:nvSpPr>
        <p:spPr>
          <a:xfrm>
            <a:off x="-11832" y="3284984"/>
            <a:ext cx="9155832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800" b="1" i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MUHASEBE KAYIT HATALARI VE 150 GRUBU GİRİŞ VE TÜKETİM FARKLARI</a:t>
            </a:r>
            <a:endParaRPr lang="tr-TR" sz="2800" b="1" i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06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0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647204"/>
              </p:ext>
            </p:extLst>
          </p:nvPr>
        </p:nvGraphicFramePr>
        <p:xfrm>
          <a:off x="251520" y="1124744"/>
          <a:ext cx="8424937" cy="3899681"/>
        </p:xfrm>
        <a:graphic>
          <a:graphicData uri="http://schemas.openxmlformats.org/drawingml/2006/table">
            <a:tbl>
              <a:tblPr/>
              <a:tblGrid>
                <a:gridCol w="4896404"/>
                <a:gridCol w="973530"/>
                <a:gridCol w="973530"/>
                <a:gridCol w="874945"/>
                <a:gridCol w="706528"/>
              </a:tblGrid>
              <a:tr h="759459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150.01 KIRTASİYE MALZEMELERİ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08693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KURULUŞLAR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GİRİŞ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ÇIKIŞ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128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Durağan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41.409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6.395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35.014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Boyabat 75.Yıl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116.882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18.009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98.873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128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Gerze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20.114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3.480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16.634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Türkeli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20.207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7.042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13.165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128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Ağız ve Diş Sağlığı Merkezi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14.174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7.019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7.155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Atatürk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341.269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187.102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154.167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128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Ayancık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74.478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50.954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23.524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628.534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280.001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348.533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1281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11.10.2018 Tarihli Mizan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87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0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945368"/>
              </p:ext>
            </p:extLst>
          </p:nvPr>
        </p:nvGraphicFramePr>
        <p:xfrm>
          <a:off x="251520" y="1196752"/>
          <a:ext cx="8712968" cy="3600400"/>
        </p:xfrm>
        <a:graphic>
          <a:graphicData uri="http://schemas.openxmlformats.org/drawingml/2006/table">
            <a:tbl>
              <a:tblPr/>
              <a:tblGrid>
                <a:gridCol w="1638572"/>
                <a:gridCol w="5099825"/>
                <a:gridCol w="1974571"/>
              </a:tblGrid>
              <a:tr h="595928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SİNOP İLİ 136-336 İL İÇİ MALZEME VE HİZMET SATIŞLARI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21437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HESAP KODU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HESAP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TUTAR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9660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136.02.01.09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Müdürlük İçi Taşınır Devrinden Doğan Alacaklar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41.954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0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336.11.03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Müdürlük İçi Taşınır Devrinden Doğan Borçlar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45.222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9660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136.02.01.10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Müdürlük İçi Hizmet Devrinden Doğan Alacaklar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84.448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0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336.11.04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Müdürlük İçi Hizmet Devrinden Doğan Borçlar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11.268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96607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11.10.2018 Tarihli Mizan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90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050" y="0"/>
            <a:ext cx="9144000" cy="6858000"/>
            <a:chOff x="-1140363" y="50910"/>
            <a:chExt cx="12192000" cy="6858000"/>
          </a:xfrm>
          <a:solidFill>
            <a:srgbClr val="C00000"/>
          </a:solidFill>
        </p:grpSpPr>
        <p:sp>
          <p:nvSpPr>
            <p:cNvPr id="6" name="Dikdörtgen 5"/>
            <p:cNvSpPr/>
            <p:nvPr/>
          </p:nvSpPr>
          <p:spPr>
            <a:xfrm>
              <a:off x="-1140363" y="50910"/>
              <a:ext cx="121920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prstClr val="white"/>
                </a:solidFill>
              </a:endParaRPr>
            </a:p>
          </p:txBody>
        </p: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52462" y="132616"/>
              <a:ext cx="1126678" cy="1292247"/>
            </a:xfrm>
            <a:prstGeom prst="rect">
              <a:avLst/>
            </a:prstGeom>
            <a:grpFill/>
          </p:spPr>
        </p:pic>
      </p:grpSp>
      <p:sp>
        <p:nvSpPr>
          <p:cNvPr id="7" name="1 Başlık"/>
          <p:cNvSpPr txBox="1">
            <a:spLocks/>
          </p:cNvSpPr>
          <p:nvPr/>
        </p:nvSpPr>
        <p:spPr>
          <a:xfrm>
            <a:off x="65927" y="2204865"/>
            <a:ext cx="8749462" cy="3195810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9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TOKAT</a:t>
            </a:r>
          </a:p>
        </p:txBody>
      </p:sp>
      <p:sp>
        <p:nvSpPr>
          <p:cNvPr id="2" name="Dikdörtgen 1"/>
          <p:cNvSpPr/>
          <p:nvPr/>
        </p:nvSpPr>
        <p:spPr>
          <a:xfrm>
            <a:off x="976861" y="280490"/>
            <a:ext cx="18670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prstClr val="white"/>
                </a:solidFill>
              </a:rPr>
              <a:t>KAMU HASTANELERİ GENEL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68190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MUHASEBE KAYITLARI</a:t>
            </a:r>
            <a:endParaRPr lang="tr-TR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394741"/>
              </p:ext>
            </p:extLst>
          </p:nvPr>
        </p:nvGraphicFramePr>
        <p:xfrm>
          <a:off x="467544" y="1340768"/>
          <a:ext cx="8208911" cy="4824540"/>
        </p:xfrm>
        <a:graphic>
          <a:graphicData uri="http://schemas.openxmlformats.org/drawingml/2006/table">
            <a:tbl>
              <a:tblPr/>
              <a:tblGrid>
                <a:gridCol w="4770855"/>
                <a:gridCol w="948567"/>
                <a:gridCol w="948567"/>
                <a:gridCol w="852510"/>
                <a:gridCol w="688412"/>
              </a:tblGrid>
              <a:tr h="44918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150.03.03 MEDİKAL MALZEMELER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5999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KURULUŞLAR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GİRİŞ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ÇIKIŞ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272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Sağlık Müdürlüğü İşletme Birimi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337.939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81.118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256.820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2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Zile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841.344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588.011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253.333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272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Almus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206.628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144.126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62.503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2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Ruh Sağlığı ve Hastalıkları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4.683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3.515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1.168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272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Ağız ve Diş Sağlığı Merkezi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1.086.343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871.574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214.769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2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Erbaa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2.654.069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2.211.995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442.074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272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15.495.354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13.302.244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2.193.109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2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Reşadiye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382.650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331.602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51.048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272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Turhal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2.282.091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2.015.778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266.313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2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Niksar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2.218.465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1.985.828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232.637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272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25.509.565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21.535.791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3.973.773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4936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11.10.2018 Tarihli Mizan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71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MUHASEBE KAYITLARI</a:t>
            </a:r>
            <a:endParaRPr lang="tr-TR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463838"/>
              </p:ext>
            </p:extLst>
          </p:nvPr>
        </p:nvGraphicFramePr>
        <p:xfrm>
          <a:off x="251520" y="1124740"/>
          <a:ext cx="8424936" cy="4787925"/>
        </p:xfrm>
        <a:graphic>
          <a:graphicData uri="http://schemas.openxmlformats.org/drawingml/2006/table">
            <a:tbl>
              <a:tblPr/>
              <a:tblGrid>
                <a:gridCol w="4710891"/>
                <a:gridCol w="980765"/>
                <a:gridCol w="980765"/>
                <a:gridCol w="1045078"/>
                <a:gridCol w="707437"/>
              </a:tblGrid>
              <a:tr h="417637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150.03.01 İLAÇLAR VE FARMAKOLOJİK ÜRÜNLER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7637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KURULUŞLAR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GİRİŞ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ÇIKIŞ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ORAN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797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Reşadiye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95.838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12.248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83.591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7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Niksar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612.437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274.472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337.965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5797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Zile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64.569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32.454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32.115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7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Almus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1.976.506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1.269.291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707.215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5797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92.669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62.173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30.496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7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Erbaa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753.113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529.978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223.135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5797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Turhal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23.588.177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16.603.607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6.984.570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7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Ağız ve Diş Sağlığı Merkezi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316.702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224.743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91.959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5797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Ruh Sağlığı ve Hastalıkları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42.242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30.427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11.815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7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Sağlık Müdürlüğü İşletme Birimi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9.345.204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6.905.460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2.439.744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72891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TOPLAM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36.887.457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25.944.853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10.942.605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22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MUHASEBE KAYITLARI</a:t>
            </a:r>
            <a:endParaRPr lang="tr-TR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95505"/>
              </p:ext>
            </p:extLst>
          </p:nvPr>
        </p:nvGraphicFramePr>
        <p:xfrm>
          <a:off x="251521" y="980729"/>
          <a:ext cx="8640960" cy="4248469"/>
        </p:xfrm>
        <a:graphic>
          <a:graphicData uri="http://schemas.openxmlformats.org/drawingml/2006/table">
            <a:tbl>
              <a:tblPr/>
              <a:tblGrid>
                <a:gridCol w="5021952"/>
                <a:gridCol w="998492"/>
                <a:gridCol w="998492"/>
                <a:gridCol w="897380"/>
                <a:gridCol w="724644"/>
              </a:tblGrid>
              <a:tr h="723715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150.01 KIRTASİYE MALZEMELERİ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4847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KURULUŞLAR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GİRİŞ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ÇIKIŞ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804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Sağlık Müdürlüğü İşletme Birimi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405.129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79.587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325.541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4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Almus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22.836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7.077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15.759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6804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Reşadiye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28.784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11.644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17.139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4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Niksar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146.262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59.900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86.363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6804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Erbaa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207.560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99.330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108.230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4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Ağız ve Diş Sağlığı Merkezi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33.059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17.198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15.862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6804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Ruh Sağlığı ve Hastalıkları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69.056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37.691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31.365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4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Turhal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154.309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100.101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54.208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6804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Zile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70.810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57.608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13.202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4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Tokat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439.470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381.156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58.313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144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1.577.274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851.293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725.980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8042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11.10.2018 Tarihli Mizan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24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MUHASEBE KAYITLARI</a:t>
            </a:r>
            <a:endParaRPr lang="tr-TR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246064"/>
              </p:ext>
            </p:extLst>
          </p:nvPr>
        </p:nvGraphicFramePr>
        <p:xfrm>
          <a:off x="395536" y="1268760"/>
          <a:ext cx="8280920" cy="4752523"/>
        </p:xfrm>
        <a:graphic>
          <a:graphicData uri="http://schemas.openxmlformats.org/drawingml/2006/table">
            <a:tbl>
              <a:tblPr/>
              <a:tblGrid>
                <a:gridCol w="6717510"/>
                <a:gridCol w="1563410"/>
              </a:tblGrid>
              <a:tr h="65507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İLİ 472 KIDEM TAZMİNATI KARŞILIĞI HESABI BAKİYELERİ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49563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KURULUŞLAR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Bakiye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396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Niksar Devlet Hastanesi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3.910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6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Zile Devlet Hastanesi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1.479.117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396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Reşadiye Devlet Hastanesi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- 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6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Almus Devlet Hastanesi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- 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396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Devlet Hastanesi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- 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6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Erbaa Devlet Hastanesi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- 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396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Turhal Devlet Hastanesi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- 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6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Ağız ve Diş Sağlığı Merkezi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- 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396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Ruh Sağlığı ve Hastalıkları Hastanesi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- 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61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Sağlık Müdürlüğü İşletme Birimi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- 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0827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11.10.2018 Tarihli Mizan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85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MUHASEBE KAYITLARI</a:t>
            </a:r>
            <a:endParaRPr lang="tr-TR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454876"/>
              </p:ext>
            </p:extLst>
          </p:nvPr>
        </p:nvGraphicFramePr>
        <p:xfrm>
          <a:off x="467544" y="1844824"/>
          <a:ext cx="8064896" cy="3184571"/>
        </p:xfrm>
        <a:graphic>
          <a:graphicData uri="http://schemas.openxmlformats.org/drawingml/2006/table">
            <a:tbl>
              <a:tblPr/>
              <a:tblGrid>
                <a:gridCol w="1513207"/>
                <a:gridCol w="4722537"/>
                <a:gridCol w="1829152"/>
              </a:tblGrid>
              <a:tr h="864096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TOKAT İLİ 136-336 İL İÇİ MALZEME VE HİZMET SATIŞLARI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1323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HESAP KODU</a:t>
                      </a:r>
                    </a:p>
                  </a:txBody>
                  <a:tcPr marL="36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HESAP ADI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TUTAR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814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136.02.01.09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Müdürlük İçi Taşınır Devrinden Doğan Alacaklar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41.174</a:t>
                      </a:r>
                    </a:p>
                  </a:txBody>
                  <a:tcPr marL="7620" marR="180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336.11.03 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Müdürlük İçi Taşınır Devrinden Doğan Borçlar 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20.131</a:t>
                      </a:r>
                    </a:p>
                  </a:txBody>
                  <a:tcPr marL="7620" marR="180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814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136.02.01.10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Müdürlük İçi Hizmet Devrinden Doğan Alacaklar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235.358</a:t>
                      </a:r>
                    </a:p>
                  </a:txBody>
                  <a:tcPr marL="7620" marR="180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336.11.04 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Müdürlük İçi Hizmet Devrinden Doğan Borçlar 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235.673</a:t>
                      </a:r>
                    </a:p>
                  </a:txBody>
                  <a:tcPr marL="7620" marR="180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81448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tr-TR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11.10.2018 Tarihli Mizan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34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050" y="0"/>
            <a:ext cx="9144000" cy="6858000"/>
            <a:chOff x="-1140363" y="50910"/>
            <a:chExt cx="12192000" cy="6858000"/>
          </a:xfrm>
          <a:solidFill>
            <a:srgbClr val="C00000"/>
          </a:solidFill>
        </p:grpSpPr>
        <p:sp>
          <p:nvSpPr>
            <p:cNvPr id="6" name="Dikdörtgen 5"/>
            <p:cNvSpPr/>
            <p:nvPr/>
          </p:nvSpPr>
          <p:spPr>
            <a:xfrm>
              <a:off x="-1140363" y="50910"/>
              <a:ext cx="121920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52462" y="132616"/>
              <a:ext cx="1126678" cy="1292247"/>
            </a:xfrm>
            <a:prstGeom prst="rect">
              <a:avLst/>
            </a:prstGeom>
            <a:grpFill/>
          </p:spPr>
        </p:pic>
      </p:grpSp>
      <p:sp>
        <p:nvSpPr>
          <p:cNvPr id="7" name="1 Başlık"/>
          <p:cNvSpPr txBox="1">
            <a:spLocks/>
          </p:cNvSpPr>
          <p:nvPr/>
        </p:nvSpPr>
        <p:spPr>
          <a:xfrm>
            <a:off x="65927" y="2204865"/>
            <a:ext cx="8749462" cy="3195810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9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AMASYA</a:t>
            </a:r>
            <a:endParaRPr kumimoji="0" lang="tr-TR" sz="9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976861" y="280490"/>
            <a:ext cx="18670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KAMU HASTANELERİ GENEL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89166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4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722202"/>
              </p:ext>
            </p:extLst>
          </p:nvPr>
        </p:nvGraphicFramePr>
        <p:xfrm>
          <a:off x="323528" y="1268760"/>
          <a:ext cx="8136905" cy="4032450"/>
        </p:xfrm>
        <a:graphic>
          <a:graphicData uri="http://schemas.openxmlformats.org/drawingml/2006/table">
            <a:tbl>
              <a:tblPr/>
              <a:tblGrid>
                <a:gridCol w="4724654"/>
                <a:gridCol w="941843"/>
                <a:gridCol w="941843"/>
                <a:gridCol w="849203"/>
                <a:gridCol w="679362"/>
              </a:tblGrid>
              <a:tr h="48040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150.03.03 MEDİKAL MALZEMELER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7612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KURULUŞLAR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GİRİŞ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ÇIKIŞ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ORAN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49382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Taşova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263.566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188.453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75.113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82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Sabuncuoğlu </a:t>
                      </a:r>
                      <a:r>
                        <a:rPr lang="tr-T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Şerefeddin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14.441.119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10.854.123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3.586.996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49382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Ağız ve Diş Sağlığı Merkezi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657.954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523.168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134.786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82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Sağlık Müdürlüğü İşletme Birimi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289.981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237.488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52.493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49382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Merzifon Kara Mustafa Paşa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3.408.627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2.839.838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568.790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82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Gümüşhacıköy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553.362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467.001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86.361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49382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Suluova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1.152.857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1.040.169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112.688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82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TOPLAM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20.767.466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16.150.239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4.617.227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49382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11.10.2018 Tarihli Mizan.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83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050" y="0"/>
            <a:ext cx="9144000" cy="6858000"/>
            <a:chOff x="-1140363" y="50910"/>
            <a:chExt cx="12192000" cy="6858000"/>
          </a:xfrm>
          <a:solidFill>
            <a:srgbClr val="C00000"/>
          </a:solidFill>
        </p:grpSpPr>
        <p:sp>
          <p:nvSpPr>
            <p:cNvPr id="6" name="Dikdörtgen 5"/>
            <p:cNvSpPr/>
            <p:nvPr/>
          </p:nvSpPr>
          <p:spPr>
            <a:xfrm>
              <a:off x="-1140363" y="50910"/>
              <a:ext cx="121920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prstClr val="white"/>
                </a:solidFill>
              </a:endParaRPr>
            </a:p>
          </p:txBody>
        </p: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52462" y="132616"/>
              <a:ext cx="1126678" cy="1292247"/>
            </a:xfrm>
            <a:prstGeom prst="rect">
              <a:avLst/>
            </a:prstGeom>
            <a:grpFill/>
          </p:spPr>
        </p:pic>
      </p:grpSp>
      <p:sp>
        <p:nvSpPr>
          <p:cNvPr id="7" name="1 Başlık"/>
          <p:cNvSpPr txBox="1">
            <a:spLocks/>
          </p:cNvSpPr>
          <p:nvPr/>
        </p:nvSpPr>
        <p:spPr>
          <a:xfrm>
            <a:off x="65927" y="2204865"/>
            <a:ext cx="8749462" cy="3195810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9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ORDU</a:t>
            </a:r>
          </a:p>
        </p:txBody>
      </p:sp>
      <p:sp>
        <p:nvSpPr>
          <p:cNvPr id="2" name="Dikdörtgen 1"/>
          <p:cNvSpPr/>
          <p:nvPr/>
        </p:nvSpPr>
        <p:spPr>
          <a:xfrm>
            <a:off x="976861" y="280490"/>
            <a:ext cx="18670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prstClr val="white"/>
                </a:solidFill>
              </a:rPr>
              <a:t>KAMU HASTANELERİ GENEL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322841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4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892309"/>
              </p:ext>
            </p:extLst>
          </p:nvPr>
        </p:nvGraphicFramePr>
        <p:xfrm>
          <a:off x="395536" y="1124741"/>
          <a:ext cx="8136905" cy="3973742"/>
        </p:xfrm>
        <a:graphic>
          <a:graphicData uri="http://schemas.openxmlformats.org/drawingml/2006/table">
            <a:tbl>
              <a:tblPr/>
              <a:tblGrid>
                <a:gridCol w="4724654"/>
                <a:gridCol w="941843"/>
                <a:gridCol w="941843"/>
                <a:gridCol w="849203"/>
                <a:gridCol w="679362"/>
              </a:tblGrid>
              <a:tr h="71264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150.03.01 İLAÇLAR VE FARMAKOLOJİK ÜRÜNLER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4225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KURULUŞLAR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GİRİŞ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ÇIKIŞ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ORAN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076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Sağlık Müdürlüğü İşletme Birimi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128.401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74.859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53.542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6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Taşova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221.488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157.269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64.220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2076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Suluova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360.121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259.755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100.365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6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Gümüşhacıköy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360.382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267.796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92.585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2076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Sabuncuoğlu </a:t>
                      </a:r>
                      <a:r>
                        <a:rPr lang="tr-T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Şerefeddin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4.496.405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3.547.609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948.797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6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Merzifon Kara Mustafa Paşa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1.876.273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1.562.814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313.459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2076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Ağız ve Diş Sağlığı Merkezi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25.699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23.698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6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TOPLAM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7.468.768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5.893.800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1.574.969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076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11.10.2018 Tarihli Mizan.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625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43711"/>
              </p:ext>
            </p:extLst>
          </p:nvPr>
        </p:nvGraphicFramePr>
        <p:xfrm>
          <a:off x="323529" y="1412777"/>
          <a:ext cx="8496942" cy="3168348"/>
        </p:xfrm>
        <a:graphic>
          <a:graphicData uri="http://schemas.openxmlformats.org/drawingml/2006/table">
            <a:tbl>
              <a:tblPr/>
              <a:tblGrid>
                <a:gridCol w="4712589"/>
                <a:gridCol w="999640"/>
                <a:gridCol w="1213849"/>
                <a:gridCol w="976300"/>
                <a:gridCol w="594564"/>
              </a:tblGrid>
              <a:tr h="380545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150.01 KIRTASİYE MALZEMELERİ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5979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KURULUŞLAR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GİRİŞ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ÇIKIŞ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ORAN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679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Taşova Devlet Hastanesi</a:t>
                      </a:r>
                    </a:p>
                  </a:txBody>
                  <a:tcPr marL="10800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40.471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15.859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24.612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9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Suluova Devlet Hastanesi</a:t>
                      </a:r>
                    </a:p>
                  </a:txBody>
                  <a:tcPr marL="10800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93.405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39.610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53.795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679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Sabuncuoğlu </a:t>
                      </a:r>
                      <a:r>
                        <a:rPr lang="tr-TR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Şerafeddin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Devlet Hastanesi</a:t>
                      </a:r>
                    </a:p>
                  </a:txBody>
                  <a:tcPr marL="10800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454.789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254.678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200.110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9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Merzifon Kara Mustafa Paşa Devlet Hastanesi</a:t>
                      </a:r>
                    </a:p>
                  </a:txBody>
                  <a:tcPr marL="10800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214.725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134.303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80.421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679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Gümüşhacıköy Devlet Hastanesi</a:t>
                      </a:r>
                    </a:p>
                  </a:txBody>
                  <a:tcPr marL="10800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30.195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20.222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9.972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9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Ağız ve Diş Sağlığı Merkezi</a:t>
                      </a:r>
                    </a:p>
                  </a:txBody>
                  <a:tcPr marL="10800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27.147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19.082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8.065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679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Sağlık Müdürlüğü İşletme Birimi</a:t>
                      </a:r>
                    </a:p>
                  </a:txBody>
                  <a:tcPr marL="10800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180.633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126.665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53.969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9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TOPLAM</a:t>
                      </a:r>
                    </a:p>
                  </a:txBody>
                  <a:tcPr marL="10800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1.041.365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610.420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430.945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7480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11.10.2018 Tarihli Mizan.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30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4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766967"/>
              </p:ext>
            </p:extLst>
          </p:nvPr>
        </p:nvGraphicFramePr>
        <p:xfrm>
          <a:off x="179511" y="1412776"/>
          <a:ext cx="8712969" cy="2736305"/>
        </p:xfrm>
        <a:graphic>
          <a:graphicData uri="http://schemas.openxmlformats.org/drawingml/2006/table">
            <a:tbl>
              <a:tblPr/>
              <a:tblGrid>
                <a:gridCol w="1634804"/>
                <a:gridCol w="5102027"/>
                <a:gridCol w="1976138"/>
              </a:tblGrid>
              <a:tr h="759357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AMASYA İLİ 136-336 İL İÇİ MALZEME VE HİZMET SATIŞLARI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0402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HESAP KODU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HESAP ADI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BORÇ BAKIYE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14217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136.02.01.09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Müdürlük İçi Taşınır Devrinden Doğan Alacaklar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28.304</a:t>
                      </a:r>
                    </a:p>
                  </a:txBody>
                  <a:tcPr marL="7620" marR="144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17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336.11.03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Müdürlük İçi Taşınır Devrinden Doğan Borçlar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29.740</a:t>
                      </a:r>
                    </a:p>
                  </a:txBody>
                  <a:tcPr marL="7620" marR="144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14217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136.02.01.10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Müdürlük İçi Hizmet Devrinden Doğan Alacaklar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17.357</a:t>
                      </a:r>
                    </a:p>
                  </a:txBody>
                  <a:tcPr marL="7620" marR="144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17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336.11.04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Müdürlük İçi Hizmet Devrinden Doğan Borçlar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   -   </a:t>
                      </a:r>
                    </a:p>
                  </a:txBody>
                  <a:tcPr marL="7620" marR="144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79678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11.10.2018 Tarihli Mizan.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8559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050" y="0"/>
            <a:ext cx="9144000" cy="6858000"/>
            <a:chOff x="-1140363" y="50910"/>
            <a:chExt cx="12192000" cy="6858000"/>
          </a:xfrm>
          <a:solidFill>
            <a:srgbClr val="C00000"/>
          </a:solidFill>
        </p:grpSpPr>
        <p:sp>
          <p:nvSpPr>
            <p:cNvPr id="6" name="Dikdörtgen 5"/>
            <p:cNvSpPr/>
            <p:nvPr/>
          </p:nvSpPr>
          <p:spPr>
            <a:xfrm>
              <a:off x="-1140363" y="50910"/>
              <a:ext cx="121920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52462" y="132616"/>
              <a:ext cx="1126678" cy="1292247"/>
            </a:xfrm>
            <a:prstGeom prst="rect">
              <a:avLst/>
            </a:prstGeom>
            <a:grpFill/>
          </p:spPr>
        </p:pic>
      </p:grpSp>
      <p:sp>
        <p:nvSpPr>
          <p:cNvPr id="7" name="1 Başlık"/>
          <p:cNvSpPr txBox="1">
            <a:spLocks/>
          </p:cNvSpPr>
          <p:nvPr/>
        </p:nvSpPr>
        <p:spPr>
          <a:xfrm>
            <a:off x="65927" y="2204865"/>
            <a:ext cx="8749462" cy="3195810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SAMSUN</a:t>
            </a:r>
          </a:p>
        </p:txBody>
      </p:sp>
      <p:sp>
        <p:nvSpPr>
          <p:cNvPr id="2" name="Dikdörtgen 1"/>
          <p:cNvSpPr/>
          <p:nvPr/>
        </p:nvSpPr>
        <p:spPr>
          <a:xfrm>
            <a:off x="976861" y="280490"/>
            <a:ext cx="18670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KAMU HASTANELERİ GENEL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228922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52529"/>
              </p:ext>
            </p:extLst>
          </p:nvPr>
        </p:nvGraphicFramePr>
        <p:xfrm>
          <a:off x="179512" y="1052736"/>
          <a:ext cx="8640960" cy="5472616"/>
        </p:xfrm>
        <a:graphic>
          <a:graphicData uri="http://schemas.openxmlformats.org/drawingml/2006/table">
            <a:tbl>
              <a:tblPr/>
              <a:tblGrid>
                <a:gridCol w="5017332"/>
                <a:gridCol w="1000187"/>
                <a:gridCol w="1000187"/>
                <a:gridCol w="901808"/>
                <a:gridCol w="721446"/>
              </a:tblGrid>
              <a:tr h="362158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150.03.03 MEDİKAL MALZEMELER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1678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KURULUŞLAR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GİRİŞ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ÇIKIŞ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ORAN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Gazi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10.203.015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6.782.383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3.420.633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19 Mayıs İlçe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99.612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78.683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20.930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Ladik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125.507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102.148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23.359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Asarcık İlçe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64.490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53.100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11.389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Alaçam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144.718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119.957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24.761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Ayvacık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114.140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94.667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19.473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Bafra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7.105.806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5.947.576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1.158.230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Vezirköprü Ağız ve Diş Sağlığı Merkezi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168.967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142.069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26.898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Eğitim ve Araştırma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35.831.339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30.333.025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5.498.314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Ruh Sağlığı ve Hastalıkları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53.401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45.534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7.867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Kavak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124.889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107.651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17.238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Çarşamba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2.584.898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2.256.435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328.463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Terme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1.190.029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1.040.704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149.325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Fizik Tedavi Rehabilitasyon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130.965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114.895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16.070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Salıpazarı İlçe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104.712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92.283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12.429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Ağız ve Diş Sağlığı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1.884.164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1.662.311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221.853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Havza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1.021.091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905.039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116.052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Bafra Ağız ve Diş Sağlığı Merkezi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546.162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493.280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52.881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Vezirköprü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1.330.905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1.218.592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112.313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11.10.2018 Tarihli Mizan.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007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310954"/>
              </p:ext>
            </p:extLst>
          </p:nvPr>
        </p:nvGraphicFramePr>
        <p:xfrm>
          <a:off x="179512" y="980728"/>
          <a:ext cx="8712968" cy="5544619"/>
        </p:xfrm>
        <a:graphic>
          <a:graphicData uri="http://schemas.openxmlformats.org/drawingml/2006/table">
            <a:tbl>
              <a:tblPr/>
              <a:tblGrid>
                <a:gridCol w="5059143"/>
                <a:gridCol w="1008522"/>
                <a:gridCol w="1008522"/>
                <a:gridCol w="909323"/>
                <a:gridCol w="727458"/>
              </a:tblGrid>
              <a:tr h="267048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150.03.01 İLAÇLAR VE FARMAKOLOJİK ÜRÜNLER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0891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KURULUŞLAR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GİRİŞ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ÇIKIŞ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ORAN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Gazi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4.035.660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2.992.264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1.043.395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Eğitim ve Araştırma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25.172.647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19.904.792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5.267.856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Bafra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2.818.662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2.236.284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582.377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Ruh Sağlığı ve Hastalıkları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665.965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539.020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126.945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Ağız ve Diş Sağlığı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147.982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121.019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26.963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Asarcık İlçe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55.464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45.611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9.853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Alaçam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132.601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109.065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23.536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Ayvacık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123.725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102.956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20.769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Kavak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149.591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124.776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24.815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Terme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650.806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545.222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105.583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Çarşamba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1.467.785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1.243.461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224.324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Salıpazarı İlçe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95.943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81.310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14.634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Havza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603.613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513.886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89.728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Fizik Tedavi Rehabilitasyon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71.626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61.495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10.131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Vezirköprü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824.865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718.708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106.157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Ladik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200.529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175.919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24.610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Vezirköprü Ağız ve Diş Sağlığı Merkezi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11.901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10.463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1.437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19 Mayıs İlçe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63.484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55.832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7.652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Bafra Ağız ve Diş Sağlığı Merkezi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40.836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36.664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3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11.10.2018 Tarihli Mizan.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549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463000"/>
              </p:ext>
            </p:extLst>
          </p:nvPr>
        </p:nvGraphicFramePr>
        <p:xfrm>
          <a:off x="179512" y="980728"/>
          <a:ext cx="8784976" cy="5616618"/>
        </p:xfrm>
        <a:graphic>
          <a:graphicData uri="http://schemas.openxmlformats.org/drawingml/2006/table">
            <a:tbl>
              <a:tblPr/>
              <a:tblGrid>
                <a:gridCol w="5100954"/>
                <a:gridCol w="1016857"/>
                <a:gridCol w="1016857"/>
                <a:gridCol w="916838"/>
                <a:gridCol w="733470"/>
              </a:tblGrid>
              <a:tr h="342604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150.01 KIRTASİYE MALZEMELERİ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069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KURULUŞLAR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GİRİŞ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ÇIKIŞ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ORAN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Vezirköprü Ağız ve Diş Sağlığı Merkezi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11.075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2.352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8.723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Kavak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71.637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23.830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47.807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Asarcık İlçe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40.605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16.548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24.056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Eğitim ve Araştırma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1.643.931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807.909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836.022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Ağız ve Diş Sağlığı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86.825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43.328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43.497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19 Mayıs İlçe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36.415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19.679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16.736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Fizik Tedavi Rehabilitasyon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106.028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61.692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44.336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Bafra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315.329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186.223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129.106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Terme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111.887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68.164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43.723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Çarşamba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335.359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218.500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116.859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Ruh Sağlığı ve Hastalıkları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175.935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121.401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54.534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Bafra Ağız ve Diş Sağlığı Merkezi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42.312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29.631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12.681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Vezirköprü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165.095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116.180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48.915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Gazi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612.537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444.498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168.039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Havza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45.219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33.879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11.340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Alaçam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25.741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20.731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5.010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Ladik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40.386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33.897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6.489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Salıpazarı İlçe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13.789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11.874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1.915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Ayvacık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31.838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30.906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11.10.2018 Tarihli Mizan.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96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28186"/>
              </p:ext>
            </p:extLst>
          </p:nvPr>
        </p:nvGraphicFramePr>
        <p:xfrm>
          <a:off x="179512" y="1268760"/>
          <a:ext cx="8424936" cy="3024336"/>
        </p:xfrm>
        <a:graphic>
          <a:graphicData uri="http://schemas.openxmlformats.org/drawingml/2006/table">
            <a:tbl>
              <a:tblPr/>
              <a:tblGrid>
                <a:gridCol w="1580761"/>
                <a:gridCol w="4933365"/>
                <a:gridCol w="1910810"/>
              </a:tblGrid>
              <a:tr h="501176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SAMSUN İLİ 136-336 İL İÇİ MALZEME VE HİZMET SATIŞLARI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49330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HESAP KODU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HESAP ADI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BORÇ BAKIYE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147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136.02.01.09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Müdürlük İçi Taşınır Devrinden Doğan Alacaklar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16.468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336.11.03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Müdürlük İçi Taşınır Devrinden Doğan Borçlar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16.338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147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136.02.01.10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Müdürlük İçi Hizmet Devrinden Doğan Alacaklar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300.515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6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336.11.04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Müdürlük İçi Hizmet Devrinden Doğan Borçlar</a:t>
                      </a:r>
                    </a:p>
                  </a:txBody>
                  <a:tcPr marL="144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254.271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14766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tr-TR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11.10.2018 Tarihli Mizan.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83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050" y="0"/>
            <a:ext cx="9144000" cy="6858000"/>
            <a:chOff x="-1140363" y="50910"/>
            <a:chExt cx="12192000" cy="6858000"/>
          </a:xfrm>
          <a:solidFill>
            <a:srgbClr val="C00000"/>
          </a:solidFill>
        </p:grpSpPr>
        <p:sp>
          <p:nvSpPr>
            <p:cNvPr id="6" name="Dikdörtgen 5"/>
            <p:cNvSpPr/>
            <p:nvPr/>
          </p:nvSpPr>
          <p:spPr>
            <a:xfrm>
              <a:off x="-1140363" y="50910"/>
              <a:ext cx="121920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52462" y="132617"/>
              <a:ext cx="1126679" cy="971030"/>
            </a:xfrm>
            <a:prstGeom prst="rect">
              <a:avLst/>
            </a:prstGeom>
            <a:grpFill/>
          </p:spPr>
        </p:pic>
      </p:grpSp>
      <p:sp>
        <p:nvSpPr>
          <p:cNvPr id="7" name="1 Başlık"/>
          <p:cNvSpPr txBox="1">
            <a:spLocks/>
          </p:cNvSpPr>
          <p:nvPr/>
        </p:nvSpPr>
        <p:spPr>
          <a:xfrm>
            <a:off x="65927" y="2204865"/>
            <a:ext cx="8749462" cy="3195810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ÇORUM</a:t>
            </a:r>
          </a:p>
        </p:txBody>
      </p:sp>
      <p:sp>
        <p:nvSpPr>
          <p:cNvPr id="2" name="Dikdörtgen 1"/>
          <p:cNvSpPr/>
          <p:nvPr/>
        </p:nvSpPr>
        <p:spPr>
          <a:xfrm>
            <a:off x="976861" y="280490"/>
            <a:ext cx="33071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KAMU HASTANELERİ GENEL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332131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4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91429"/>
              </p:ext>
            </p:extLst>
          </p:nvPr>
        </p:nvGraphicFramePr>
        <p:xfrm>
          <a:off x="179512" y="980728"/>
          <a:ext cx="8784977" cy="5243496"/>
        </p:xfrm>
        <a:graphic>
          <a:graphicData uri="http://schemas.openxmlformats.org/drawingml/2006/table">
            <a:tbl>
              <a:tblPr/>
              <a:tblGrid>
                <a:gridCol w="4912210"/>
                <a:gridCol w="1022679"/>
                <a:gridCol w="1022679"/>
                <a:gridCol w="1089739"/>
                <a:gridCol w="737670"/>
              </a:tblGrid>
              <a:tr h="648072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150.03.03 MEDİKAL </a:t>
                      </a: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MALZEMELER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6233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KURULUŞLAR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GİRİŞ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ÇIKIŞ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ORAN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248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Sağlık Müdürlüğü İşletme Birimi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325.775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161.973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163.802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8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T.C. Sağlık Bakanlığı-Hitit Üniversitesi E.A.H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20.301.294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10.909.592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9.391.702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2248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İskilip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357.635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206.385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151.250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8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Sungurlu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1.513.446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1.092.290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421.156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2248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Alaca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483.544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351.417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132.126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8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Mecitözü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175.696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136.192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39.504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2248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Göğüs Hastalıkları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280.976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222.454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58.522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8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Ağız ve Diş Sağlığı Merkezi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555.380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443.817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111.563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2248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Kargı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207.489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167.373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40.115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8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Osmancık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781.151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651.623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129.528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2248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Bayat Devlet Hastanesi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89.198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74.875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14.323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8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TOPLAM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25.071.582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14.417.991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10.653.591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49359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5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11.10.2018 Tarihli Mizan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5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5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5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490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/>
          <a:srcRect t="12591" b="5236"/>
          <a:stretch/>
        </p:blipFill>
        <p:spPr>
          <a:xfrm>
            <a:off x="10507" y="0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MUHASEBE KAYITLARI</a:t>
            </a:r>
            <a:endParaRPr lang="tr-TR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606115"/>
              </p:ext>
            </p:extLst>
          </p:nvPr>
        </p:nvGraphicFramePr>
        <p:xfrm>
          <a:off x="251520" y="980728"/>
          <a:ext cx="8568951" cy="5688631"/>
        </p:xfrm>
        <a:graphic>
          <a:graphicData uri="http://schemas.openxmlformats.org/drawingml/2006/table">
            <a:tbl>
              <a:tblPr/>
              <a:tblGrid>
                <a:gridCol w="4980103"/>
                <a:gridCol w="990171"/>
                <a:gridCol w="990171"/>
                <a:gridCol w="889901"/>
                <a:gridCol w="718605"/>
              </a:tblGrid>
              <a:tr h="440095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150.03.03 MEDİKAL MALZEMELER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859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KURULUŞLAR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GİRİŞ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ÇIKIŞ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5996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Sağlık Müdürlüğü İşletme Birimi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393.302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192.377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200.925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96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14.540.276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10.232.910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4.307.366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25996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Gürgentepe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159.273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110.994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48.279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96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Ağız ve Diş Sağlığı Merkezi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761.484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582.582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178.902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25996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Fatsa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7.958.573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6.298.344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1.660.229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96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Gölköy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1.484.481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1.212.667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271.814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25996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Korgan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258.643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213.544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45.099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96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Ulubey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73.977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63.916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10.061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25996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Kumru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353.919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304.729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49.190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96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Aybastı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377.651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330.923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46.728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25996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Ünye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4.747.023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4.186.390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560.633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96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Akkuş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249.992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221.700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28.292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25996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Üniversitesi Eğitim ve Araştırma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10.901.985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10.158.136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743.849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9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TOPLAM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42.260.580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34.109.212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8.151.368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599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11.10.2018 Tarihli Mizan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666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364101"/>
              </p:ext>
            </p:extLst>
          </p:nvPr>
        </p:nvGraphicFramePr>
        <p:xfrm>
          <a:off x="251520" y="1052736"/>
          <a:ext cx="8496944" cy="5544615"/>
        </p:xfrm>
        <a:graphic>
          <a:graphicData uri="http://schemas.openxmlformats.org/drawingml/2006/table">
            <a:tbl>
              <a:tblPr/>
              <a:tblGrid>
                <a:gridCol w="4843589"/>
                <a:gridCol w="1008392"/>
                <a:gridCol w="1008392"/>
                <a:gridCol w="909206"/>
                <a:gridCol w="727365"/>
              </a:tblGrid>
              <a:tr h="731777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150.03.01 İLAÇLAR VE FARMAKOLOJİK ÜRÜNLER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403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KURULUŞLAR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GİRİŞ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ÇIKIŞ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ORAN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774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Sağlık Müdürlüğü İşletme Birimi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138.485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90.619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47.866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4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Ağız ve Diş Sağlığı Merkezi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86.253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58.712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27.540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774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Alaca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249.716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170.882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78.834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4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Mecitözü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89.894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62.038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27.856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774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Sungurlu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790.019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542.684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247.336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4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İskilip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214.347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153.211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61.137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774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T.C. Sağlık Bakanlığı-Hitit Üniversitesi E.A.H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15.098.825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10.847.699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4.251.127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4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Kargı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105.457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81.255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24.202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774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Osmancık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520.130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410.550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109.581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4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Bayat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105.173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86.021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19.152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774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Göğüs Hastalıkları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1.255.938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1.040.179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215.759</a:t>
                      </a:r>
                    </a:p>
                  </a:txBody>
                  <a:tcPr marL="762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4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TOPLAM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18.654.238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13.543.848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5.110.389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588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11.10.2018 Tarihli Mizan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205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823390"/>
              </p:ext>
            </p:extLst>
          </p:nvPr>
        </p:nvGraphicFramePr>
        <p:xfrm>
          <a:off x="251520" y="1124744"/>
          <a:ext cx="8496944" cy="5184581"/>
        </p:xfrm>
        <a:graphic>
          <a:graphicData uri="http://schemas.openxmlformats.org/drawingml/2006/table">
            <a:tbl>
              <a:tblPr/>
              <a:tblGrid>
                <a:gridCol w="4843589"/>
                <a:gridCol w="1008392"/>
                <a:gridCol w="1008392"/>
                <a:gridCol w="909206"/>
                <a:gridCol w="727365"/>
              </a:tblGrid>
              <a:tr h="495079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150.01 KIRTASİYE MALZEMELERİ GRUBU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5061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KURULUŞLAR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GİRİŞ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ÇIKIŞ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ORAN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00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İskilip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66.367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25.871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40.496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Mecitözü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20.180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8.336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11.845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00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Sungurlu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94.626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43.015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51.611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Göğüs Hastalıkları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83.144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41.932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41.212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00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Sağlık Müdürlüğü İşletme Birimi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414.708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207.744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206.964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Ağız ve Diş Sağlığı Merkezi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87.180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46.266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40.914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00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Alaca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75.739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41.598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34.141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T.C. Sağlık Bakanlığı-Hitit Üniversitesi E.A.H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653.295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372.011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281.283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00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Kargı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15.735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9.087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6.648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Osmancık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38.429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22.898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15.531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00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Bayat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11.148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7.534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3.613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0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TOPLAM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1.560.550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826.292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734.258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00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11.10.2018 Tarihli Mizan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4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199642"/>
              </p:ext>
            </p:extLst>
          </p:nvPr>
        </p:nvGraphicFramePr>
        <p:xfrm>
          <a:off x="251520" y="1052736"/>
          <a:ext cx="8568952" cy="5256583"/>
        </p:xfrm>
        <a:graphic>
          <a:graphicData uri="http://schemas.openxmlformats.org/drawingml/2006/table">
            <a:tbl>
              <a:tblPr/>
              <a:tblGrid>
                <a:gridCol w="6951162"/>
                <a:gridCol w="1617790"/>
              </a:tblGrid>
              <a:tr h="100710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İLİ 472 KIDEM TAZMİNATI KARŞILIĞI HESABI BAKİYELERİ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29861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KURULUŞLAR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H472 ab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932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Göğüs Hastalıkları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1.722.509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2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Ağız ve Diş Sağlığı Merkezi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684.159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1932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Bayat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-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2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İskilip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-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1932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T.C. Sağlık Bakanlığı-Hitit Üniversitesi E.A.H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-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2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Alaca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-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1932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Mecitözü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-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2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Sungurlu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-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1932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Osmancık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-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2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Kargı Devlet Hastanesi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-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1607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Sağlık Müdürlüğü İşletme Birimi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-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6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11.10.2018 Tarihli Mizan </a:t>
                      </a:r>
                    </a:p>
                  </a:txBody>
                  <a:tcPr marL="10800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04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350918"/>
              </p:ext>
            </p:extLst>
          </p:nvPr>
        </p:nvGraphicFramePr>
        <p:xfrm>
          <a:off x="179512" y="1268760"/>
          <a:ext cx="8424936" cy="2979490"/>
        </p:xfrm>
        <a:graphic>
          <a:graphicData uri="http://schemas.openxmlformats.org/drawingml/2006/table">
            <a:tbl>
              <a:tblPr/>
              <a:tblGrid>
                <a:gridCol w="1580761"/>
                <a:gridCol w="4933365"/>
                <a:gridCol w="1910810"/>
              </a:tblGrid>
              <a:tr h="720080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ÇORUM İLİ 136-336 İL İÇİ MALZEME VE HİZMET SATIŞLARI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2360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HESAP KODU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HESAP ADI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BAKIYE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71410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136.02.01.09</a:t>
                      </a:r>
                    </a:p>
                  </a:txBody>
                  <a:tcPr marL="108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Müdürlük İçi Taşınır Devrinden Doğan Alacaklar</a:t>
                      </a:r>
                    </a:p>
                  </a:txBody>
                  <a:tcPr marL="108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147.603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10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336.11.03</a:t>
                      </a:r>
                    </a:p>
                  </a:txBody>
                  <a:tcPr marL="108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Müdürlük İçi Taşınır Devrinden Doğan Borçlar</a:t>
                      </a:r>
                    </a:p>
                  </a:txBody>
                  <a:tcPr marL="108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105.375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71410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136.02.01.10</a:t>
                      </a:r>
                    </a:p>
                  </a:txBody>
                  <a:tcPr marL="108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Müdürlük İçi Hizmet Devrinden Doğan Alacaklar</a:t>
                      </a:r>
                    </a:p>
                  </a:txBody>
                  <a:tcPr marL="108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318.654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10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336.11.04</a:t>
                      </a:r>
                    </a:p>
                  </a:txBody>
                  <a:tcPr marL="108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Müdürlük İçi Hizmet Devrinden Doğan Borçlar</a:t>
                      </a:r>
                    </a:p>
                  </a:txBody>
                  <a:tcPr marL="108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291.272</a:t>
                      </a:r>
                    </a:p>
                  </a:txBody>
                  <a:tcPr marL="7620" marR="108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71410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11.10.2018 Tarihli Mizan</a:t>
                      </a:r>
                    </a:p>
                  </a:txBody>
                  <a:tcPr marL="10800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09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99065" y="2523392"/>
            <a:ext cx="6600825" cy="144655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8800" b="1" dirty="0" smtClean="0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TEŞEKKÜRLER</a:t>
            </a:r>
            <a:endParaRPr lang="tr-TR" sz="8800" b="1" dirty="0">
              <a:ln w="11430"/>
              <a:gradFill>
                <a:gsLst>
                  <a:gs pos="0">
                    <a:srgbClr val="ED7D31">
                      <a:tint val="70000"/>
                      <a:satMod val="245000"/>
                    </a:srgbClr>
                  </a:gs>
                  <a:gs pos="75000">
                    <a:srgbClr val="ED7D31">
                      <a:tint val="90000"/>
                      <a:shade val="60000"/>
                      <a:satMod val="240000"/>
                    </a:srgbClr>
                  </a:gs>
                  <a:gs pos="100000">
                    <a:srgbClr val="ED7D31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17741"/>
            <a:ext cx="913906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56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4"/>
          <a:srcRect t="12591" b="5236"/>
          <a:stretch/>
        </p:blipFill>
        <p:spPr>
          <a:xfrm>
            <a:off x="10507" y="0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MUHASEBE KAYITLARI</a:t>
            </a:r>
            <a:endParaRPr lang="tr-TR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137387"/>
              </p:ext>
            </p:extLst>
          </p:nvPr>
        </p:nvGraphicFramePr>
        <p:xfrm>
          <a:off x="251520" y="1052736"/>
          <a:ext cx="8640960" cy="5616630"/>
        </p:xfrm>
        <a:graphic>
          <a:graphicData uri="http://schemas.openxmlformats.org/drawingml/2006/table">
            <a:tbl>
              <a:tblPr/>
              <a:tblGrid>
                <a:gridCol w="5021953"/>
                <a:gridCol w="998492"/>
                <a:gridCol w="998492"/>
                <a:gridCol w="897379"/>
                <a:gridCol w="724644"/>
              </a:tblGrid>
              <a:tr h="806643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150.03.01 İLAÇLAR VE FARMAKOLOJİK ÜRÜNLER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8632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KURULUŞLAR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GİRİŞ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ÇIKIŞ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875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Sağlık Müdürlüğü İşletme Birimi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292.983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165.448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127.534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Gölköy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467.173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318.925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148.249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9875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Akkuş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150.642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102.853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47.789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Aybastı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320.603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225.135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95.468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9875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Fatsa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2.483.181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1.848.729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634.452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Korgan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528.589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397.445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131.145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9875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9.499.133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7.203.179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2.295.953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Ağız ve Diş Sağlığı Merkezi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29.933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23.332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6.600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9875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Üniversitesi Eğitim ve Araştırma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6.873.728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5.491.331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1.382.398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Kumru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546.215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438.033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108.182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9875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Ulubey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71.327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59.265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12.062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Ünye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2.552.659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2.225.851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326.809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9875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Gürgentepe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182.546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160.049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22.497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7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23.998.713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18.659.576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5.339.137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8757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11.10.2018 Tarihli Mizan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317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0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MUHASEBE KAYITLARI</a:t>
            </a:r>
            <a:endParaRPr lang="tr-TR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42963"/>
              </p:ext>
            </p:extLst>
          </p:nvPr>
        </p:nvGraphicFramePr>
        <p:xfrm>
          <a:off x="251520" y="1124744"/>
          <a:ext cx="8712967" cy="5400604"/>
        </p:xfrm>
        <a:graphic>
          <a:graphicData uri="http://schemas.openxmlformats.org/drawingml/2006/table">
            <a:tbl>
              <a:tblPr/>
              <a:tblGrid>
                <a:gridCol w="5280049"/>
                <a:gridCol w="943499"/>
                <a:gridCol w="943499"/>
                <a:gridCol w="784034"/>
                <a:gridCol w="761886"/>
              </a:tblGrid>
              <a:tr h="75337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150.01 KIRTASİYE MALZEMELERİ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GRUBU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7513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KURULUŞLAR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GİRİŞ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ÇIKIŞ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8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Gürgentepe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27.613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6.259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21.355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Ulubey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18.135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7.163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10.972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8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Aybastı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39.507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17.398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22.108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Ağız ve Diş Sağlığı Merkezi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42.704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21.699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21.005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8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Akkuş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16.965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10.519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6.446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Sağlık Müdürlüğü İşletme Birimi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530.065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355.390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174.675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8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Gölköy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66.900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46.462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20.438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Korgan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35.847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25.238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10.608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8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420.531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300.860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119.671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Ünye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151.914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111.962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39.952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8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Fatsa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199.250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150.575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48.675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Üniversitesi Eğitim ve Araştırma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216.818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170.457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46.361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8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Kumru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42.599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33.894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8.705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1.808.846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1.257.875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550.971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86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11.10.2018 Tarihli Mizan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33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0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MUHASEBE KAYITLARI</a:t>
            </a:r>
            <a:endParaRPr lang="tr-TR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84594"/>
              </p:ext>
            </p:extLst>
          </p:nvPr>
        </p:nvGraphicFramePr>
        <p:xfrm>
          <a:off x="539552" y="1412776"/>
          <a:ext cx="8352929" cy="3121342"/>
        </p:xfrm>
        <a:graphic>
          <a:graphicData uri="http://schemas.openxmlformats.org/drawingml/2006/table">
            <a:tbl>
              <a:tblPr/>
              <a:tblGrid>
                <a:gridCol w="1570863"/>
                <a:gridCol w="4889089"/>
                <a:gridCol w="1892977"/>
              </a:tblGrid>
              <a:tr h="864096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ORDU İLİ 136-336 </a:t>
                      </a: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İL İÇİ MALZEME VE HİZMET SATIŞLARI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1753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HESAP KODU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HESAP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TUTAR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73099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136.02.01.09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Müdürlük İçi Taşınır Devrinden Doğan Alacaklar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2.432.502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99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336.11.03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Müdürlük İçi Taşınır Devrinden Doğan Borçlar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2.575.966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73099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136.02.01.10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Müdürlük İçi Hizmet Devrinden Doğan Alacaklar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1.278.411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99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336.11.04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Müdürlük İçi Hizmet Devrinden Doğan Borçlar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908.496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73097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tr-TR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11.10.2018 Tarihli Mizan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51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050" y="0"/>
            <a:ext cx="9144000" cy="6858000"/>
            <a:chOff x="-1140363" y="50910"/>
            <a:chExt cx="12192000" cy="6858000"/>
          </a:xfrm>
          <a:solidFill>
            <a:srgbClr val="C00000"/>
          </a:solidFill>
        </p:grpSpPr>
        <p:sp>
          <p:nvSpPr>
            <p:cNvPr id="6" name="Dikdörtgen 5"/>
            <p:cNvSpPr/>
            <p:nvPr/>
          </p:nvSpPr>
          <p:spPr>
            <a:xfrm>
              <a:off x="-1140363" y="50910"/>
              <a:ext cx="121920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prstClr val="white"/>
                </a:solidFill>
              </a:endParaRPr>
            </a:p>
          </p:txBody>
        </p: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52462" y="132616"/>
              <a:ext cx="1126678" cy="1292247"/>
            </a:xfrm>
            <a:prstGeom prst="rect">
              <a:avLst/>
            </a:prstGeom>
            <a:grpFill/>
          </p:spPr>
        </p:pic>
      </p:grpSp>
      <p:sp>
        <p:nvSpPr>
          <p:cNvPr id="7" name="1 Başlık"/>
          <p:cNvSpPr txBox="1">
            <a:spLocks/>
          </p:cNvSpPr>
          <p:nvPr/>
        </p:nvSpPr>
        <p:spPr>
          <a:xfrm>
            <a:off x="65927" y="2204865"/>
            <a:ext cx="8749462" cy="3195810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9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SİNOP</a:t>
            </a:r>
          </a:p>
        </p:txBody>
      </p:sp>
      <p:sp>
        <p:nvSpPr>
          <p:cNvPr id="2" name="Dikdörtgen 1"/>
          <p:cNvSpPr/>
          <p:nvPr/>
        </p:nvSpPr>
        <p:spPr>
          <a:xfrm>
            <a:off x="976861" y="280490"/>
            <a:ext cx="18670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prstClr val="white"/>
                </a:solidFill>
              </a:rPr>
              <a:t>KAMU HASTANELERİ GENEL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420374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0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004012"/>
              </p:ext>
            </p:extLst>
          </p:nvPr>
        </p:nvGraphicFramePr>
        <p:xfrm>
          <a:off x="323528" y="1052736"/>
          <a:ext cx="8352928" cy="4248470"/>
        </p:xfrm>
        <a:graphic>
          <a:graphicData uri="http://schemas.openxmlformats.org/drawingml/2006/table">
            <a:tbl>
              <a:tblPr/>
              <a:tblGrid>
                <a:gridCol w="4854554"/>
                <a:gridCol w="965209"/>
                <a:gridCol w="965209"/>
                <a:gridCol w="867467"/>
                <a:gridCol w="700489"/>
              </a:tblGrid>
              <a:tr h="498734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150.03.03 MEDİKAL MALZEMELER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637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KURULUŞLAR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GİRİŞ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ÇIKIŞ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943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Boyabat 75.Yıl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1.125.060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680.297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444.763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3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Ayancık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430.269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299.712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130.558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6943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Durağan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112.397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79.985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32.411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3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Ağız ve Diş Sağlığı Merkezi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331.759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266.413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65.346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6943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Gerze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265.339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225.942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39.397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3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Türkeli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232.604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199.925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32.678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69432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Atatürk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7.205.617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6.308.798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896.820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04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9.703.045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8.061.072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1.641.973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9432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11.10.2018 Tarihli Mizan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25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/>
          <a:srcRect t="12591" b="5236"/>
          <a:stretch/>
        </p:blipFill>
        <p:spPr>
          <a:xfrm>
            <a:off x="10507" y="0"/>
            <a:ext cx="9139064" cy="9361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-9507" y="193406"/>
            <a:ext cx="4798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MUHASEBE KAYITLARI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279582"/>
              </p:ext>
            </p:extLst>
          </p:nvPr>
        </p:nvGraphicFramePr>
        <p:xfrm>
          <a:off x="251520" y="1052736"/>
          <a:ext cx="8712967" cy="4032450"/>
        </p:xfrm>
        <a:graphic>
          <a:graphicData uri="http://schemas.openxmlformats.org/drawingml/2006/table">
            <a:tbl>
              <a:tblPr/>
              <a:tblGrid>
                <a:gridCol w="5063803"/>
                <a:gridCol w="1006812"/>
                <a:gridCol w="1006812"/>
                <a:gridCol w="904857"/>
                <a:gridCol w="730683"/>
              </a:tblGrid>
              <a:tr h="473374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150.03.01 İLAÇLAR VE FARMAKOLOJİK ÜRÜNLER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5712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KURULUŞLAR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GİRİŞ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ÇIKIŞ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0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Boyabat 75.Yıl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943.875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675.476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268.399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50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Durağan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180.807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136.224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44.584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Ayancık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463.877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360.769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103.108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50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Türkeli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205.249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165.048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40.200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Atatürk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5.320.967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4.587.700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733.267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50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Gerze Devlet Hastanesi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199.920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170.945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28.975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48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Sinop Ağız ve Diş Sağlığı Merkezi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32.845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31.177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1.668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68180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7.347.540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6.127.339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1.220.201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06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11.10.2018 Tarihli Mizan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13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4643</TotalTime>
  <Words>2786</Words>
  <Application>Microsoft Office PowerPoint</Application>
  <PresentationFormat>Ekran Gösterisi (4:3)</PresentationFormat>
  <Paragraphs>1401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Slayt Başlıkları</vt:lpstr>
      </vt:variant>
      <vt:variant>
        <vt:i4>34</vt:i4>
      </vt:variant>
    </vt:vector>
  </HeadingPairs>
  <TitlesOfParts>
    <vt:vector size="40" baseType="lpstr">
      <vt:lpstr>Office Teması</vt:lpstr>
      <vt:lpstr>Ofis Teması</vt:lpstr>
      <vt:lpstr>1_Office Teması</vt:lpstr>
      <vt:lpstr>2_Office Teması</vt:lpstr>
      <vt:lpstr>3_Office Teması</vt:lpstr>
      <vt:lpstr>4_Office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</dc:creator>
  <cp:lastModifiedBy>ASUS</cp:lastModifiedBy>
  <cp:revision>974</cp:revision>
  <cp:lastPrinted>2018-08-06T13:47:46Z</cp:lastPrinted>
  <dcterms:created xsi:type="dcterms:W3CDTF">2017-10-21T13:09:34Z</dcterms:created>
  <dcterms:modified xsi:type="dcterms:W3CDTF">2018-10-18T12:54:51Z</dcterms:modified>
</cp:coreProperties>
</file>